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2"/>
  </p:notesMasterIdLst>
  <p:sldIdLst>
    <p:sldId id="311" r:id="rId2"/>
    <p:sldId id="312" r:id="rId3"/>
    <p:sldId id="313" r:id="rId4"/>
    <p:sldId id="314" r:id="rId5"/>
    <p:sldId id="315" r:id="rId6"/>
    <p:sldId id="316" r:id="rId7"/>
    <p:sldId id="317" r:id="rId8"/>
    <p:sldId id="318" r:id="rId9"/>
    <p:sldId id="319" r:id="rId10"/>
    <p:sldId id="320" r:id="rId11"/>
    <p:sldId id="334" r:id="rId12"/>
    <p:sldId id="321" r:id="rId13"/>
    <p:sldId id="322" r:id="rId14"/>
    <p:sldId id="335" r:id="rId15"/>
    <p:sldId id="323" r:id="rId16"/>
    <p:sldId id="324" r:id="rId17"/>
    <p:sldId id="325" r:id="rId18"/>
    <p:sldId id="326" r:id="rId19"/>
    <p:sldId id="327" r:id="rId20"/>
    <p:sldId id="328" r:id="rId21"/>
    <p:sldId id="338" r:id="rId22"/>
    <p:sldId id="329" r:id="rId23"/>
    <p:sldId id="336" r:id="rId24"/>
    <p:sldId id="337" r:id="rId25"/>
    <p:sldId id="330" r:id="rId26"/>
    <p:sldId id="339" r:id="rId27"/>
    <p:sldId id="340" r:id="rId28"/>
    <p:sldId id="331" r:id="rId29"/>
    <p:sldId id="332" r:id="rId30"/>
    <p:sldId id="333" r:id="rId3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>
        <p:scale>
          <a:sx n="60" d="100"/>
          <a:sy n="60" d="100"/>
        </p:scale>
        <p:origin x="-1350" y="-27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E67DCE-9DF9-4B2C-BD24-07E19F90CF22}" type="datetimeFigureOut">
              <a:rPr lang="en-US" smtClean="0"/>
              <a:t>10/23/2019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52027B-2D89-44B5-8D59-B00A8980E14B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52027B-2D89-44B5-8D59-B00A8980E14B}" type="slidenum">
              <a:rPr lang="en-US" smtClean="0"/>
              <a:t>30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 Diagonal Corner Rectangle 6"/>
          <p:cNvSpPr/>
          <p:nvPr/>
        </p:nvSpPr>
        <p:spPr>
          <a:xfrm>
            <a:off x="164592" y="146304"/>
            <a:ext cx="8814816" cy="2505456"/>
          </a:xfrm>
          <a:prstGeom prst="round2DiagRect">
            <a:avLst>
              <a:gd name="adj1" fmla="val 11807"/>
              <a:gd name="adj2" fmla="val 0"/>
            </a:avLst>
          </a:prstGeom>
          <a:solidFill>
            <a:schemeClr val="bg2">
              <a:tint val="85000"/>
              <a:shade val="90000"/>
              <a:satMod val="150000"/>
              <a:alpha val="65000"/>
            </a:schemeClr>
          </a:solidFill>
          <a:ln w="11000" cap="rnd" cmpd="sng" algn="ctr">
            <a:solidFill>
              <a:schemeClr val="bg2">
                <a:tint val="78000"/>
                <a:satMod val="180000"/>
                <a:alpha val="88000"/>
              </a:schemeClr>
            </a:solidFill>
            <a:prstDash val="solid"/>
          </a:ln>
          <a:effectLst>
            <a:innerShdw blurRad="114300">
              <a:srgbClr val="000000">
                <a:alpha val="100000"/>
              </a:srgbClr>
            </a:inn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464234" y="381001"/>
            <a:ext cx="8229600" cy="2209800"/>
          </a:xfrm>
        </p:spPr>
        <p:txBody>
          <a:bodyPr lIns="45720" rIns="228600" anchor="b">
            <a:normAutofit/>
          </a:bodyPr>
          <a:lstStyle>
            <a:lvl1pPr marL="0" algn="r">
              <a:defRPr sz="480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133600" y="2819400"/>
            <a:ext cx="6560234" cy="1752600"/>
          </a:xfrm>
        </p:spPr>
        <p:txBody>
          <a:bodyPr lIns="45720" rIns="246888"/>
          <a:lstStyle>
            <a:lvl1pPr marL="0" indent="0" algn="r">
              <a:spcBef>
                <a:spcPts val="0"/>
              </a:spcBef>
              <a:buNone/>
              <a:defRPr>
                <a:effectLst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>
          <a:xfrm>
            <a:off x="5562600" y="6509004"/>
            <a:ext cx="3002280" cy="274320"/>
          </a:xfrm>
        </p:spPr>
        <p:txBody>
          <a:bodyPr vert="horz" rtlCol="0"/>
          <a:lstStyle>
            <a:extLst/>
          </a:lstStyle>
          <a:p>
            <a:fld id="{1D8BD707-D9CF-40AE-B4C6-C98DA3205C09}" type="datetimeFigureOut">
              <a:rPr lang="en-US" smtClean="0"/>
              <a:pPr/>
              <a:t>10/23/2019</a:t>
            </a:fld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1"/>
          </p:nvPr>
        </p:nvSpPr>
        <p:spPr>
          <a:xfrm>
            <a:off x="8638952" y="6509004"/>
            <a:ext cx="464288" cy="274320"/>
          </a:xfrm>
        </p:spPr>
        <p:txBody>
          <a:bodyPr vert="horz" rtlCol="0"/>
          <a:lstStyle>
            <a:lvl1pPr>
              <a:defRPr>
                <a:solidFill>
                  <a:schemeClr val="tx2">
                    <a:shade val="90000"/>
                  </a:schemeClr>
                </a:solidFill>
              </a:defRPr>
            </a:lvl1pPr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2"/>
          </p:nvPr>
        </p:nvSpPr>
        <p:spPr>
          <a:xfrm>
            <a:off x="1600200" y="6509004"/>
            <a:ext cx="3907464" cy="274320"/>
          </a:xfrm>
        </p:spPr>
        <p:txBody>
          <a:bodyPr vert="horz" rtlCol="0"/>
          <a:lstStyle>
            <a:extLst/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10/23/2019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>
            <a:lvl1pPr algn="l"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10/23/2019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588392" y="1424588"/>
            <a:ext cx="8001000" cy="9144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10/23/2019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00128" y="3267456"/>
            <a:ext cx="7406640" cy="9144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76" y="498230"/>
            <a:ext cx="7772400" cy="2731008"/>
          </a:xfrm>
        </p:spPr>
        <p:txBody>
          <a:bodyPr rIns="100584"/>
          <a:lstStyle>
            <a:lvl1pPr algn="r">
              <a:buNone/>
              <a:defRPr sz="4000" b="1" cap="none">
                <a:solidFill>
                  <a:schemeClr val="accent1">
                    <a:tint val="95000"/>
                    <a:satMod val="200000"/>
                  </a:schemeClr>
                </a:solidFill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287713"/>
            <a:ext cx="7772400" cy="1509712"/>
          </a:xfrm>
        </p:spPr>
        <p:txBody>
          <a:bodyPr rIns="128016" anchor="t"/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62600" y="6513670"/>
            <a:ext cx="3002280" cy="274320"/>
          </a:xfrm>
        </p:spPr>
        <p:txBody>
          <a:bodyPr vert="horz" rtlCol="0"/>
          <a:lstStyle>
            <a:extLst/>
          </a:lstStyle>
          <a:p>
            <a:fld id="{1D8BD707-D9CF-40AE-B4C6-C98DA3205C09}" type="datetimeFigureOut">
              <a:rPr lang="en-US" smtClean="0"/>
              <a:pPr/>
              <a:t>10/23/2019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>
          <a:xfrm>
            <a:off x="8638952" y="6513670"/>
            <a:ext cx="464288" cy="274320"/>
          </a:xfrm>
        </p:spPr>
        <p:txBody>
          <a:bodyPr vert="horz" rtlCol="0"/>
          <a:lstStyle>
            <a:lvl1pPr>
              <a:defRPr>
                <a:solidFill>
                  <a:schemeClr val="tx2">
                    <a:shade val="90000"/>
                  </a:schemeClr>
                </a:solidFill>
              </a:defRPr>
            </a:lvl1pPr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>
          <a:xfrm>
            <a:off x="1600200" y="6513670"/>
            <a:ext cx="3907464" cy="274320"/>
          </a:xfrm>
        </p:spPr>
        <p:txBody>
          <a:bodyPr vert="horz" rtlCol="0"/>
          <a:lstStyle>
            <a:extLst/>
          </a:lstStyle>
          <a:p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45920"/>
            <a:ext cx="4038600" cy="452628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45920"/>
            <a:ext cx="4038600" cy="452628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10/23/2019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41080" y="6514568"/>
            <a:ext cx="464288" cy="274320"/>
          </a:xfrm>
        </p:spPr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88392" y="1424588"/>
            <a:ext cx="8001000" cy="9144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616744" y="2165216"/>
            <a:ext cx="3749040" cy="9144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b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4800600" y="2165216"/>
            <a:ext cx="3749040" cy="9144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b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1948"/>
            <a:ext cx="8229600" cy="1143000"/>
          </a:xfrm>
        </p:spPr>
        <p:txBody>
          <a:bodyPr anchor="b"/>
          <a:lstStyle>
            <a:lvl1pPr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>
            <a:noAutofit/>
          </a:bodyPr>
          <a:lstStyle>
            <a:lvl1pPr marL="91440" indent="0" algn="l">
              <a:spcBef>
                <a:spcPts val="0"/>
              </a:spcBef>
              <a:buNone/>
              <a:defRPr sz="2200" b="0" cap="all" baseline="0"/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535113"/>
            <a:ext cx="4041775" cy="639762"/>
          </a:xfrm>
        </p:spPr>
        <p:txBody>
          <a:bodyPr anchor="b">
            <a:noAutofit/>
          </a:bodyPr>
          <a:lstStyle>
            <a:lvl1pPr marL="91440" indent="0" algn="l">
              <a:spcBef>
                <a:spcPts val="0"/>
              </a:spcBef>
              <a:buNone/>
              <a:defRPr sz="2200" b="0" cap="all" baseline="0"/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362200"/>
            <a:ext cx="4040188" cy="3941763"/>
          </a:xfrm>
        </p:spPr>
        <p:txBody>
          <a:bodyPr lIns="9144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362200"/>
            <a:ext cx="4041775" cy="3941763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10/23/2019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41080" y="6514568"/>
            <a:ext cx="464288" cy="274320"/>
          </a:xfrm>
        </p:spPr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3218"/>
            <a:ext cx="8229600" cy="1143000"/>
          </a:xfrm>
        </p:spPr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10/23/2019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88392" y="1424588"/>
            <a:ext cx="8001000" cy="9144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10/23/2019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5057552" y="1057656"/>
            <a:ext cx="3749040" cy="9144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63136" y="304800"/>
            <a:ext cx="3931920" cy="762000"/>
          </a:xfrm>
        </p:spPr>
        <p:txBody>
          <a:bodyPr anchor="b"/>
          <a:lstStyle>
            <a:lvl1pPr marL="0" algn="r">
              <a:buNone/>
              <a:defRPr sz="2000" b="1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963136" y="1107560"/>
            <a:ext cx="3931920" cy="1066800"/>
          </a:xfrm>
        </p:spPr>
        <p:txBody>
          <a:bodyPr/>
          <a:lstStyle>
            <a:lvl1pPr marL="0" indent="0" algn="r"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228600" y="2209800"/>
            <a:ext cx="8666456" cy="3977640"/>
          </a:xfrm>
        </p:spPr>
        <p:txBody>
          <a:bodyPr/>
          <a:lstStyle>
            <a:lvl1pPr marL="292608">
              <a:defRPr sz="3200"/>
            </a:lvl1pPr>
            <a:lvl2pPr marL="594360">
              <a:defRPr sz="2800"/>
            </a:lvl2pPr>
            <a:lvl3pPr marL="822960">
              <a:defRPr sz="2400"/>
            </a:lvl3pPr>
            <a:lvl4pPr marL="1051560">
              <a:defRPr sz="2000"/>
            </a:lvl4pPr>
            <a:lvl5pPr marL="1261872">
              <a:defRPr sz="20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>
          <a:xfrm>
            <a:off x="5562600" y="6513670"/>
            <a:ext cx="3002280" cy="274320"/>
          </a:xfrm>
        </p:spPr>
        <p:txBody>
          <a:bodyPr vert="horz" rtlCol="0"/>
          <a:lstStyle>
            <a:extLst/>
          </a:lstStyle>
          <a:p>
            <a:fld id="{1D8BD707-D9CF-40AE-B4C6-C98DA3205C09}" type="datetimeFigureOut">
              <a:rPr lang="en-US" smtClean="0"/>
              <a:pPr/>
              <a:t>10/23/2019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>
          <a:xfrm>
            <a:off x="8638952" y="6513670"/>
            <a:ext cx="464288" cy="274320"/>
          </a:xfrm>
        </p:spPr>
        <p:txBody>
          <a:bodyPr vert="horz" rtlCol="0"/>
          <a:lstStyle>
            <a:lvl1pPr>
              <a:defRPr>
                <a:solidFill>
                  <a:schemeClr val="tx2">
                    <a:shade val="90000"/>
                  </a:schemeClr>
                </a:solidFill>
              </a:defRPr>
            </a:lvl1pPr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2"/>
          </p:nvPr>
        </p:nvSpPr>
        <p:spPr>
          <a:xfrm>
            <a:off x="1600200" y="6513670"/>
            <a:ext cx="3907464" cy="274320"/>
          </a:xfrm>
        </p:spPr>
        <p:txBody>
          <a:bodyPr vert="horz" rtlCol="0"/>
          <a:lstStyle>
            <a:extLst/>
          </a:lstStyle>
          <a:p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0443" y="4724400"/>
            <a:ext cx="5486400" cy="664536"/>
          </a:xfrm>
        </p:spPr>
        <p:txBody>
          <a:bodyPr anchor="b"/>
          <a:lstStyle>
            <a:lvl1pPr marL="0" algn="r">
              <a:buNone/>
              <a:defRPr sz="2000" b="1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0443" y="5388936"/>
            <a:ext cx="5486400" cy="912255"/>
          </a:xfrm>
        </p:spPr>
        <p:txBody>
          <a:bodyPr/>
          <a:lstStyle>
            <a:lvl1pPr marL="0" indent="0" algn="r">
              <a:spcBef>
                <a:spcPts val="0"/>
              </a:spcBef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3" name="Picture Placeholder 12"/>
          <p:cNvSpPr>
            <a:spLocks noGrp="1"/>
          </p:cNvSpPr>
          <p:nvPr>
            <p:ph type="pic" idx="1"/>
          </p:nvPr>
        </p:nvSpPr>
        <p:spPr>
          <a:xfrm>
            <a:off x="304800" y="249864"/>
            <a:ext cx="8534400" cy="4343400"/>
          </a:xfrm>
          <a:prstGeom prst="round2DiagRect">
            <a:avLst>
              <a:gd name="adj1" fmla="val 11403"/>
              <a:gd name="adj2" fmla="val 0"/>
            </a:avLst>
          </a:prstGeom>
          <a:solidFill>
            <a:schemeClr val="bg2">
              <a:tint val="85000"/>
              <a:shade val="90000"/>
              <a:satMod val="150000"/>
              <a:alpha val="65000"/>
            </a:schemeClr>
          </a:solidFill>
          <a:ln w="11000" cap="rnd" cmpd="sng" algn="ctr">
            <a:solidFill>
              <a:schemeClr val="bg2">
                <a:tint val="78000"/>
                <a:satMod val="180000"/>
                <a:alpha val="88000"/>
              </a:schemeClr>
            </a:solidFill>
            <a:prstDash val="solid"/>
          </a:ln>
          <a:effectLst>
            <a:innerShdw blurRad="114300">
              <a:srgbClr val="000000">
                <a:alpha val="100000"/>
              </a:srgbClr>
            </a:inn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/>
          <a:lstStyle>
            <a:lvl1pPr indent="0">
              <a:buNone/>
              <a:defRPr sz="3200"/>
            </a:lvl1pPr>
            <a:extLst/>
          </a:lstStyle>
          <a:p>
            <a:pPr marL="0" algn="l" rtl="0" eaLnBrk="1" latinLnBrk="0" hangingPunct="1"/>
            <a:r>
              <a:rPr kumimoji="0" lang="en-US" smtClean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Click icon to add picture</a:t>
            </a:r>
            <a:endParaRPr kumimoji="0" lang="en-US" dirty="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62600" y="6509004"/>
            <a:ext cx="3002280" cy="274320"/>
          </a:xfrm>
        </p:spPr>
        <p:txBody>
          <a:bodyPr vert="horz" rtlCol="0"/>
          <a:lstStyle>
            <a:extLst/>
          </a:lstStyle>
          <a:p>
            <a:fld id="{1D8BD707-D9CF-40AE-B4C6-C98DA3205C09}" type="datetimeFigureOut">
              <a:rPr lang="en-US" smtClean="0"/>
              <a:pPr/>
              <a:t>10/23/2019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>
          <a:xfrm>
            <a:off x="8638952" y="6509004"/>
            <a:ext cx="464288" cy="274320"/>
          </a:xfrm>
        </p:spPr>
        <p:txBody>
          <a:bodyPr vert="horz" rtlCol="0"/>
          <a:lstStyle>
            <a:lvl1pPr>
              <a:defRPr>
                <a:solidFill>
                  <a:schemeClr val="tx2">
                    <a:shade val="90000"/>
                  </a:schemeClr>
                </a:solidFill>
              </a:defRPr>
            </a:lvl1pPr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>
          <a:xfrm>
            <a:off x="1600200" y="6509004"/>
            <a:ext cx="3907464" cy="274320"/>
          </a:xfrm>
        </p:spPr>
        <p:txBody>
          <a:bodyPr vert="horz" rtlCol="0"/>
          <a:lstStyle>
            <a:extLst/>
          </a:lstStyle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 Diagonal Corner Rectangle 6"/>
          <p:cNvSpPr/>
          <p:nvPr/>
        </p:nvSpPr>
        <p:spPr>
          <a:xfrm>
            <a:off x="164592" y="147085"/>
            <a:ext cx="8810846" cy="6565392"/>
          </a:xfrm>
          <a:prstGeom prst="round2DiagRect">
            <a:avLst>
              <a:gd name="adj1" fmla="val 11807"/>
              <a:gd name="adj2" fmla="val 0"/>
            </a:avLst>
          </a:prstGeom>
          <a:solidFill>
            <a:schemeClr val="bg2">
              <a:tint val="85000"/>
              <a:shade val="90000"/>
              <a:satMod val="150000"/>
              <a:alpha val="65000"/>
            </a:schemeClr>
          </a:solidFill>
          <a:ln w="11000" cap="rnd" cmpd="sng" algn="ctr">
            <a:solidFill>
              <a:schemeClr val="bg2">
                <a:tint val="78000"/>
                <a:satMod val="180000"/>
                <a:alpha val="88000"/>
              </a:schemeClr>
            </a:solidFill>
            <a:prstDash val="solid"/>
          </a:ln>
          <a:effectLst>
            <a:innerShdw blurRad="114300">
              <a:srgbClr val="000000">
                <a:alpha val="100000"/>
              </a:srgbClr>
            </a:inn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1295400" y="6400800"/>
            <a:ext cx="4212264" cy="274320"/>
          </a:xfrm>
          <a:prstGeom prst="rect">
            <a:avLst/>
          </a:prstGeom>
        </p:spPr>
        <p:txBody>
          <a:bodyPr/>
          <a:lstStyle>
            <a:lvl1pPr algn="r" eaLnBrk="1" latinLnBrk="0" hangingPunct="1">
              <a:defRPr kumimoji="0" sz="1300">
                <a:solidFill>
                  <a:schemeClr val="bg2">
                    <a:tint val="60000"/>
                    <a:satMod val="155000"/>
                  </a:schemeClr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5562600" y="6400800"/>
            <a:ext cx="3002280" cy="274320"/>
          </a:xfrm>
          <a:prstGeom prst="rect">
            <a:avLst/>
          </a:prstGeom>
        </p:spPr>
        <p:txBody>
          <a:bodyPr/>
          <a:lstStyle>
            <a:lvl1pPr algn="l" eaLnBrk="1" latinLnBrk="0" hangingPunct="1">
              <a:defRPr kumimoji="0" sz="1300">
                <a:solidFill>
                  <a:schemeClr val="bg2">
                    <a:tint val="60000"/>
                    <a:satMod val="155000"/>
                  </a:schemeClr>
                </a:solidFill>
              </a:defRPr>
            </a:lvl1pPr>
            <a:extLst/>
          </a:lstStyle>
          <a:p>
            <a:fld id="{1D8BD707-D9CF-40AE-B4C6-C98DA3205C09}" type="datetimeFigureOut">
              <a:rPr lang="en-US" smtClean="0"/>
              <a:pPr/>
              <a:t>10/23/2019</a:t>
            </a:fld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8638952" y="6514568"/>
            <a:ext cx="464288" cy="274320"/>
          </a:xfrm>
          <a:prstGeom prst="rect">
            <a:avLst/>
          </a:prstGeom>
        </p:spPr>
        <p:txBody>
          <a:bodyPr anchor="ctr"/>
          <a:lstStyle>
            <a:lvl1pPr algn="r" eaLnBrk="1" latinLnBrk="0" hangingPunct="1">
              <a:defRPr kumimoji="0" sz="1600">
                <a:solidFill>
                  <a:schemeClr val="tx2">
                    <a:shade val="90000"/>
                  </a:schemeClr>
                </a:solidFill>
                <a:effectLst/>
              </a:defRPr>
            </a:lvl1pPr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253536"/>
            <a:ext cx="8229600" cy="1143000"/>
          </a:xfrm>
          <a:prstGeom prst="rect">
            <a:avLst/>
          </a:prstGeom>
        </p:spPr>
        <p:txBody>
          <a:bodyPr rIns="91440" anchor="b">
            <a:normAutofit/>
            <a:scene3d>
              <a:camera prst="orthographicFront"/>
              <a:lightRig rig="soft" dir="t">
                <a:rot lat="0" lon="0" rev="2400000"/>
              </a:lightRig>
            </a:scene3d>
            <a:sp3d>
              <a:bevelT w="19050" h="12700"/>
            </a:sp3d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646237"/>
            <a:ext cx="8229600" cy="4526280"/>
          </a:xfrm>
          <a:prstGeom prst="rect">
            <a:avLst/>
          </a:prstGeom>
        </p:spPr>
        <p:txBody>
          <a:bodyPr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marL="54864" algn="r" rtl="0" eaLnBrk="1" latinLnBrk="0" hangingPunct="1">
        <a:spcBef>
          <a:spcPct val="0"/>
        </a:spcBef>
        <a:buNone/>
        <a:defRPr kumimoji="0" sz="4600" kern="1200">
          <a:solidFill>
            <a:schemeClr val="tx2">
              <a:tint val="100000"/>
              <a:shade val="90000"/>
              <a:satMod val="250000"/>
              <a:alpha val="100000"/>
            </a:schemeClr>
          </a:solidFill>
          <a:effectLst>
            <a:outerShdw blurRad="38100" dist="25500" dir="5400000" algn="tl" rotWithShape="0">
              <a:srgbClr val="000000">
                <a:satMod val="180000"/>
                <a:alpha val="7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292100" indent="-292100" algn="l" rtl="0" eaLnBrk="1" latinLnBrk="0" hangingPunct="1">
        <a:spcBef>
          <a:spcPts val="0"/>
        </a:spcBef>
        <a:buClr>
          <a:schemeClr val="accent1"/>
        </a:buClr>
        <a:buSzPct val="70000"/>
        <a:buFont typeface="Wingdings 2"/>
        <a:buChar char="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28600" algn="l" rtl="0" eaLnBrk="1" latinLnBrk="0" hangingPunct="1">
        <a:spcBef>
          <a:spcPts val="400"/>
        </a:spcBef>
        <a:buClr>
          <a:schemeClr val="accent2"/>
        </a:buClr>
        <a:buSzPct val="90000"/>
        <a:buFontTx/>
        <a:buChar char="•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192024" algn="l" rtl="0" eaLnBrk="1" latinLnBrk="0" hangingPunct="1">
        <a:spcBef>
          <a:spcPts val="400"/>
        </a:spcBef>
        <a:buClr>
          <a:schemeClr val="accent3"/>
        </a:buClr>
        <a:buSzPct val="100000"/>
        <a:buFont typeface="Wingdings 2"/>
        <a:buChar char="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rtl="0" eaLnBrk="1" latinLnBrk="0" hangingPunct="1">
        <a:spcBef>
          <a:spcPts val="400"/>
        </a:spcBef>
        <a:buClr>
          <a:schemeClr val="accent3"/>
        </a:buClr>
        <a:buSzPct val="100000"/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82880" algn="l" rtl="0" eaLnBrk="1" latinLnBrk="0" hangingPunct="1">
        <a:spcBef>
          <a:spcPts val="400"/>
        </a:spcBef>
        <a:buClr>
          <a:schemeClr val="accent3"/>
        </a:buClr>
        <a:buSzPct val="100000"/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73736" algn="l" rtl="0" eaLnBrk="1" latinLnBrk="0" hangingPunct="1">
        <a:spcBef>
          <a:spcPts val="400"/>
        </a:spcBef>
        <a:buClr>
          <a:schemeClr val="accent4"/>
        </a:buClr>
        <a:buFont typeface="Wingdings 2"/>
        <a:buChar char="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73736" algn="l" rtl="0" eaLnBrk="1" latinLnBrk="0" hangingPunct="1">
        <a:spcBef>
          <a:spcPts val="400"/>
        </a:spcBef>
        <a:buClr>
          <a:schemeClr val="accent4"/>
        </a:buClr>
        <a:buFont typeface="Wingdings 2"/>
        <a:buChar char="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73736" algn="l" rtl="0" eaLnBrk="1" latinLnBrk="0" hangingPunct="1">
        <a:spcBef>
          <a:spcPts val="400"/>
        </a:spcBef>
        <a:buClr>
          <a:schemeClr val="accent4"/>
        </a:buClr>
        <a:buFont typeface="Wingdings 2"/>
        <a:buChar char="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73736" algn="l" rtl="0" eaLnBrk="1" latinLnBrk="0" hangingPunct="1">
        <a:spcBef>
          <a:spcPts val="400"/>
        </a:spcBef>
        <a:buClr>
          <a:schemeClr val="accent4"/>
        </a:buClr>
        <a:buFont typeface="Wingdings 2"/>
        <a:buChar char="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6.xml"/><Relationship Id="rId1" Type="http://schemas.openxmlformats.org/officeDocument/2006/relationships/video" Target="file:///E:\Sem-3\SNA\Project\21OCT2019_PROJECTREVIEWPPT\2019-10-19-19-27-00.avi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86264" y="2352146"/>
            <a:ext cx="7772400" cy="1470025"/>
          </a:xfrm>
        </p:spPr>
        <p:txBody>
          <a:bodyPr>
            <a:normAutofit/>
          </a:bodyPr>
          <a:lstStyle/>
          <a:p>
            <a:r>
              <a:rPr lang="en-US" sz="2400" dirty="0"/>
              <a:t>Milestone –First set of Analysis and </a:t>
            </a:r>
            <a:r>
              <a:rPr lang="en-US" sz="2400" dirty="0" smtClean="0"/>
              <a:t>Results</a:t>
            </a:r>
            <a:endParaRPr lang="en-US" sz="2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47800" y="4648200"/>
            <a:ext cx="6400800" cy="1752600"/>
          </a:xfrm>
        </p:spPr>
        <p:txBody>
          <a:bodyPr>
            <a:normAutofit/>
          </a:bodyPr>
          <a:lstStyle/>
          <a:p>
            <a:r>
              <a:rPr lang="en-US" sz="2000" dirty="0" smtClean="0"/>
              <a:t>By</a:t>
            </a:r>
          </a:p>
          <a:p>
            <a:r>
              <a:rPr lang="en-US" sz="2000" dirty="0" smtClean="0"/>
              <a:t>Parveen Bajaj, EET182574</a:t>
            </a:r>
          </a:p>
          <a:p>
            <a:r>
              <a:rPr lang="en-US" sz="2000" dirty="0" err="1" smtClean="0"/>
              <a:t>Abhishek</a:t>
            </a:r>
            <a:r>
              <a:rPr lang="en-US" sz="2000" dirty="0" smtClean="0"/>
              <a:t> Bohra, EET182561</a:t>
            </a:r>
            <a:endParaRPr lang="en-US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762000"/>
            <a:ext cx="81534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DTC </a:t>
            </a:r>
            <a:r>
              <a:rPr lang="en-US" sz="3200" dirty="0" smtClean="0"/>
              <a:t>Transport Network </a:t>
            </a:r>
            <a:endParaRPr lang="en-US" sz="3200" dirty="0" smtClean="0"/>
          </a:p>
          <a:p>
            <a:pPr algn="ctr"/>
            <a:r>
              <a:rPr lang="en-US" sz="3200" dirty="0" smtClean="0"/>
              <a:t>Analysis using </a:t>
            </a:r>
            <a:r>
              <a:rPr lang="en-US" sz="3200" dirty="0" smtClean="0"/>
              <a:t>SNA Techniques</a:t>
            </a:r>
            <a:endParaRPr lang="en-US" sz="3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 smtClean="0"/>
              <a:t>L-Space</a:t>
            </a:r>
            <a:endParaRPr lang="en-US" b="1" u="sn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4740" t="2866" b="2866"/>
          <a:stretch/>
        </p:blipFill>
        <p:spPr>
          <a:xfrm>
            <a:off x="1371600" y="1676400"/>
            <a:ext cx="5212363" cy="4953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248400" y="2133600"/>
            <a:ext cx="2819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Bus Routes - 737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Bus Stops - 1860</a:t>
            </a:r>
          </a:p>
        </p:txBody>
      </p:sp>
    </p:spTree>
    <p:extLst>
      <p:ext uri="{BB962C8B-B14F-4D97-AF65-F5344CB8AC3E}">
        <p14:creationId xmlns="" xmlns:p14="http://schemas.microsoft.com/office/powerpoint/2010/main" val="322456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281069"/>
            <a:ext cx="7419975" cy="6246499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862818"/>
          </a:xfrm>
        </p:spPr>
        <p:txBody>
          <a:bodyPr/>
          <a:lstStyle/>
          <a:p>
            <a:r>
              <a:rPr lang="en-US" b="1" u="sng" dirty="0" smtClean="0"/>
              <a:t>Google Earth View</a:t>
            </a:r>
            <a:endParaRPr lang="en-US" b="1" u="sng" dirty="0"/>
          </a:p>
        </p:txBody>
      </p:sp>
    </p:spTree>
    <p:extLst>
      <p:ext uri="{BB962C8B-B14F-4D97-AF65-F5344CB8AC3E}">
        <p14:creationId xmlns:p14="http://schemas.microsoft.com/office/powerpoint/2010/main" xmlns="" val="296680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899" y="228600"/>
            <a:ext cx="8229600" cy="609600"/>
          </a:xfrm>
        </p:spPr>
        <p:txBody>
          <a:bodyPr>
            <a:normAutofit fontScale="90000"/>
          </a:bodyPr>
          <a:lstStyle/>
          <a:p>
            <a:r>
              <a:rPr lang="en-US" b="1" u="sng" dirty="0" smtClean="0"/>
              <a:t>Degree Distribution L Space</a:t>
            </a:r>
            <a:endParaRPr lang="en-US" b="1" u="sn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5955" y="990600"/>
            <a:ext cx="6512089" cy="4668837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52400" y="5738336"/>
            <a:ext cx="86106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 node </a:t>
            </a:r>
            <a:r>
              <a:rPr lang="en-US" dirty="0" err="1" smtClean="0"/>
              <a:t>havinh</a:t>
            </a:r>
            <a:r>
              <a:rPr lang="en-US" dirty="0" smtClean="0"/>
              <a:t> high degree in </a:t>
            </a:r>
            <a:r>
              <a:rPr lang="en-US" dirty="0"/>
              <a:t>L Space </a:t>
            </a:r>
            <a:r>
              <a:rPr lang="en-US" dirty="0" smtClean="0"/>
              <a:t>simply means it is connected </a:t>
            </a:r>
            <a:r>
              <a:rPr lang="en-US" dirty="0"/>
              <a:t>to more number of bus </a:t>
            </a:r>
            <a:r>
              <a:rPr lang="en-US" dirty="0" smtClean="0"/>
              <a:t>stops.</a:t>
            </a:r>
            <a:endParaRPr lang="en-US" dirty="0"/>
          </a:p>
          <a:p>
            <a:r>
              <a:rPr lang="en-US" sz="2400" b="1" dirty="0" smtClean="0"/>
              <a:t>   Potential </a:t>
            </a:r>
            <a:r>
              <a:rPr lang="en-US" sz="2400" b="1" dirty="0"/>
              <a:t>candidate for Bus Depots or Hub</a:t>
            </a:r>
          </a:p>
        </p:txBody>
      </p:sp>
    </p:spTree>
    <p:extLst>
      <p:ext uri="{BB962C8B-B14F-4D97-AF65-F5344CB8AC3E}">
        <p14:creationId xmlns="" xmlns:p14="http://schemas.microsoft.com/office/powerpoint/2010/main" val="459381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u="sng" dirty="0"/>
              <a:t>Degree Distribution L Space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447800"/>
            <a:ext cx="8305800" cy="4989877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4190365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800" b="1" dirty="0" smtClean="0"/>
              <a:t>Potential candidate for </a:t>
            </a:r>
            <a:r>
              <a:rPr lang="en-US" sz="4800" b="1" dirty="0" smtClean="0"/>
              <a:t/>
            </a:r>
            <a:br>
              <a:rPr lang="en-US" sz="4800" b="1" dirty="0" smtClean="0"/>
            </a:br>
            <a:r>
              <a:rPr lang="en-US" sz="4800" b="1" dirty="0" smtClean="0"/>
              <a:t>Bus </a:t>
            </a:r>
            <a:r>
              <a:rPr lang="en-US" sz="4800" b="1" dirty="0" smtClean="0"/>
              <a:t>Depots or Hub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585" y="1600200"/>
            <a:ext cx="8448830" cy="5081587"/>
          </a:xfrm>
          <a:prstGeom prst="rect">
            <a:avLst/>
          </a:prstGeom>
        </p:spPr>
      </p:pic>
      <p:sp>
        <p:nvSpPr>
          <p:cNvPr id="4" name="Right Arrow 3"/>
          <p:cNvSpPr/>
          <p:nvPr/>
        </p:nvSpPr>
        <p:spPr>
          <a:xfrm rot="3256463">
            <a:off x="695446" y="2927931"/>
            <a:ext cx="1143000" cy="609600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Arrow 4"/>
          <p:cNvSpPr/>
          <p:nvPr/>
        </p:nvSpPr>
        <p:spPr>
          <a:xfrm rot="7436810">
            <a:off x="7163288" y="2930299"/>
            <a:ext cx="1143000" cy="609600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5"/>
          <p:cNvSpPr/>
          <p:nvPr/>
        </p:nvSpPr>
        <p:spPr>
          <a:xfrm>
            <a:off x="6037832" y="2394192"/>
            <a:ext cx="2031224" cy="2128947"/>
          </a:xfrm>
          <a:custGeom>
            <a:avLst/>
            <a:gdLst>
              <a:gd name="connsiteX0" fmla="*/ 111683 w 2031224"/>
              <a:gd name="connsiteY0" fmla="*/ 0 h 2128947"/>
              <a:gd name="connsiteX1" fmla="*/ 0 w 2031224"/>
              <a:gd name="connsiteY1" fmla="*/ 544452 h 2128947"/>
              <a:gd name="connsiteX2" fmla="*/ 251286 w 2031224"/>
              <a:gd name="connsiteY2" fmla="*/ 1465832 h 2128947"/>
              <a:gd name="connsiteX3" fmla="*/ 691035 w 2031224"/>
              <a:gd name="connsiteY3" fmla="*/ 2017264 h 2128947"/>
              <a:gd name="connsiteX4" fmla="*/ 1458852 w 2031224"/>
              <a:gd name="connsiteY4" fmla="*/ 2128947 h 2128947"/>
              <a:gd name="connsiteX5" fmla="*/ 1835780 w 2031224"/>
              <a:gd name="connsiteY5" fmla="*/ 1968403 h 2128947"/>
              <a:gd name="connsiteX6" fmla="*/ 2010284 w 2031224"/>
              <a:gd name="connsiteY6" fmla="*/ 1975384 h 2128947"/>
              <a:gd name="connsiteX7" fmla="*/ 2031224 w 2031224"/>
              <a:gd name="connsiteY7" fmla="*/ 1521674 h 2128947"/>
              <a:gd name="connsiteX8" fmla="*/ 1668257 w 2031224"/>
              <a:gd name="connsiteY8" fmla="*/ 1389051 h 2128947"/>
              <a:gd name="connsiteX9" fmla="*/ 788757 w 2031224"/>
              <a:gd name="connsiteY9" fmla="*/ 1368110 h 2128947"/>
              <a:gd name="connsiteX10" fmla="*/ 621234 w 2031224"/>
              <a:gd name="connsiteY10" fmla="*/ 1144745 h 2128947"/>
              <a:gd name="connsiteX11" fmla="*/ 523512 w 2031224"/>
              <a:gd name="connsiteY11" fmla="*/ 851579 h 2128947"/>
              <a:gd name="connsiteX0" fmla="*/ 111683 w 2031224"/>
              <a:gd name="connsiteY0" fmla="*/ 0 h 2128947"/>
              <a:gd name="connsiteX1" fmla="*/ 0 w 2031224"/>
              <a:gd name="connsiteY1" fmla="*/ 544452 h 2128947"/>
              <a:gd name="connsiteX2" fmla="*/ 251286 w 2031224"/>
              <a:gd name="connsiteY2" fmla="*/ 1465832 h 2128947"/>
              <a:gd name="connsiteX3" fmla="*/ 691035 w 2031224"/>
              <a:gd name="connsiteY3" fmla="*/ 2017264 h 2128947"/>
              <a:gd name="connsiteX4" fmla="*/ 1458852 w 2031224"/>
              <a:gd name="connsiteY4" fmla="*/ 2128947 h 2128947"/>
              <a:gd name="connsiteX5" fmla="*/ 1835780 w 2031224"/>
              <a:gd name="connsiteY5" fmla="*/ 1968403 h 2128947"/>
              <a:gd name="connsiteX6" fmla="*/ 2010284 w 2031224"/>
              <a:gd name="connsiteY6" fmla="*/ 1975384 h 2128947"/>
              <a:gd name="connsiteX7" fmla="*/ 2031224 w 2031224"/>
              <a:gd name="connsiteY7" fmla="*/ 1521674 h 2128947"/>
              <a:gd name="connsiteX8" fmla="*/ 1668257 w 2031224"/>
              <a:gd name="connsiteY8" fmla="*/ 1389051 h 2128947"/>
              <a:gd name="connsiteX9" fmla="*/ 788757 w 2031224"/>
              <a:gd name="connsiteY9" fmla="*/ 1368110 h 2128947"/>
              <a:gd name="connsiteX10" fmla="*/ 621234 w 2031224"/>
              <a:gd name="connsiteY10" fmla="*/ 1144745 h 2128947"/>
              <a:gd name="connsiteX11" fmla="*/ 142512 w 2031224"/>
              <a:gd name="connsiteY11" fmla="*/ 13379 h 2128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31224" h="2128947">
                <a:moveTo>
                  <a:pt x="111683" y="0"/>
                </a:moveTo>
                <a:lnTo>
                  <a:pt x="0" y="544452"/>
                </a:lnTo>
                <a:lnTo>
                  <a:pt x="251286" y="1465832"/>
                </a:lnTo>
                <a:cubicBezTo>
                  <a:pt x="396434" y="1650778"/>
                  <a:pt x="455933" y="2017264"/>
                  <a:pt x="691035" y="2017264"/>
                </a:cubicBezTo>
                <a:lnTo>
                  <a:pt x="1458852" y="2128947"/>
                </a:lnTo>
                <a:cubicBezTo>
                  <a:pt x="1806489" y="1962370"/>
                  <a:pt x="1670057" y="1968403"/>
                  <a:pt x="1835780" y="1968403"/>
                </a:cubicBezTo>
                <a:lnTo>
                  <a:pt x="2010284" y="1975384"/>
                </a:lnTo>
                <a:lnTo>
                  <a:pt x="2031224" y="1521674"/>
                </a:lnTo>
                <a:lnTo>
                  <a:pt x="1668257" y="1389051"/>
                </a:lnTo>
                <a:cubicBezTo>
                  <a:pt x="1375092" y="1382015"/>
                  <a:pt x="1082007" y="1368110"/>
                  <a:pt x="788757" y="1368110"/>
                </a:cubicBezTo>
                <a:cubicBezTo>
                  <a:pt x="626253" y="1149083"/>
                  <a:pt x="691716" y="1215237"/>
                  <a:pt x="621234" y="1144745"/>
                </a:cubicBezTo>
                <a:lnTo>
                  <a:pt x="142512" y="13379"/>
                </a:lnTo>
              </a:path>
            </a:pathLst>
          </a:cu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199982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b="1" u="sng" dirty="0"/>
              <a:t>Identification of candidate Bus Routes for </a:t>
            </a:r>
            <a:r>
              <a:rPr lang="en-US" sz="3200" b="1" u="sng" dirty="0" smtClean="0"/>
              <a:t>Expressway Corridors</a:t>
            </a:r>
            <a:endParaRPr lang="en-US" sz="3200" b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Using C Spaces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33000" t="40222" r="23500" b="21556"/>
          <a:stretch/>
        </p:blipFill>
        <p:spPr>
          <a:xfrm>
            <a:off x="1905000" y="2667000"/>
            <a:ext cx="6629400" cy="32766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675964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667" y="1676400"/>
            <a:ext cx="8703733" cy="4895850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u="sng" dirty="0" smtClean="0"/>
              <a:t>Preparation of C Space</a:t>
            </a:r>
            <a:endParaRPr lang="en-US" b="1" u="sng" dirty="0"/>
          </a:p>
        </p:txBody>
      </p:sp>
    </p:spTree>
    <p:extLst>
      <p:ext uri="{BB962C8B-B14F-4D97-AF65-F5344CB8AC3E}">
        <p14:creationId xmlns="" xmlns:p14="http://schemas.microsoft.com/office/powerpoint/2010/main" val="1627653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u="sng" dirty="0" smtClean="0"/>
              <a:t>Plot of C Space in </a:t>
            </a:r>
            <a:r>
              <a:rPr lang="en-US" b="1" u="sng" dirty="0" err="1" smtClean="0"/>
              <a:t>Gephi</a:t>
            </a:r>
            <a:endParaRPr lang="en-US" b="1" u="sng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066800"/>
            <a:ext cx="6243637" cy="554384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239000" y="1295400"/>
            <a:ext cx="15980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Nodes:737 </a:t>
            </a:r>
          </a:p>
          <a:p>
            <a:r>
              <a:rPr lang="en-US" dirty="0" smtClean="0"/>
              <a:t>Edges: 159992 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393480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914399"/>
            <a:ext cx="7620000" cy="5715001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457200" y="274638"/>
            <a:ext cx="8229600" cy="715962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u="sng" dirty="0" smtClean="0"/>
              <a:t>Histogram Plot of C Space</a:t>
            </a:r>
            <a:endParaRPr lang="en-US" b="1" u="sng" dirty="0"/>
          </a:p>
        </p:txBody>
      </p:sp>
    </p:spTree>
    <p:extLst>
      <p:ext uri="{BB962C8B-B14F-4D97-AF65-F5344CB8AC3E}">
        <p14:creationId xmlns="" xmlns:p14="http://schemas.microsoft.com/office/powerpoint/2010/main" val="190185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1447800"/>
            <a:ext cx="6778048" cy="4862513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457200" y="2286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u="sng" dirty="0" smtClean="0"/>
              <a:t>Identification of candidate Bus Routes for Expressway Corridors (How ???)</a:t>
            </a:r>
            <a:endParaRPr lang="en-US" b="1" u="sng" dirty="0"/>
          </a:p>
        </p:txBody>
      </p:sp>
    </p:spTree>
    <p:extLst>
      <p:ext uri="{BB962C8B-B14F-4D97-AF65-F5344CB8AC3E}">
        <p14:creationId xmlns="" xmlns:p14="http://schemas.microsoft.com/office/powerpoint/2010/main" val="981750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 smtClean="0"/>
              <a:t>Outcomes</a:t>
            </a:r>
            <a:endParaRPr lang="en-US" b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Collection of Data 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Bus Routes - 737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Bus Stops - 1860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Preparation of Various Topological Spaces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L Space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C Space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>
                <a:solidFill>
                  <a:srgbClr val="FF0000"/>
                </a:solidFill>
              </a:rPr>
              <a:t>P Space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>
                <a:solidFill>
                  <a:srgbClr val="FF0000"/>
                </a:solidFill>
              </a:rPr>
              <a:t>B Space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Questions We tried to answer</a:t>
            </a:r>
          </a:p>
        </p:txBody>
      </p:sp>
    </p:spTree>
    <p:extLst>
      <p:ext uri="{BB962C8B-B14F-4D97-AF65-F5344CB8AC3E}">
        <p14:creationId xmlns="" xmlns:p14="http://schemas.microsoft.com/office/powerpoint/2010/main" val="3286282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In C Space, nodes having high degree are best candidate for Expressway </a:t>
            </a:r>
            <a:r>
              <a:rPr lang="en-US" sz="2400" dirty="0" smtClean="0"/>
              <a:t>Corridors.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2286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u="sng" dirty="0" smtClean="0"/>
              <a:t>Identification of candidate Bus Routes for Expressway Corridors (How ???)</a:t>
            </a:r>
            <a:endParaRPr lang="en-US" b="1" u="sng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r="37795"/>
          <a:stretch/>
        </p:blipFill>
        <p:spPr>
          <a:xfrm>
            <a:off x="952500" y="2514600"/>
            <a:ext cx="7238999" cy="4065739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695950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342900"/>
            <a:ext cx="7646670" cy="65151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00818"/>
            <a:ext cx="8229600" cy="508782"/>
          </a:xfrm>
        </p:spPr>
        <p:txBody>
          <a:bodyPr>
            <a:noAutofit/>
          </a:bodyPr>
          <a:lstStyle/>
          <a:p>
            <a:r>
              <a:rPr lang="en-US" sz="2400" dirty="0" smtClean="0"/>
              <a:t>Candidate for Express Highway</a:t>
            </a:r>
            <a:endParaRPr 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6629400" y="4114800"/>
            <a:ext cx="1782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OMS Bus Route</a:t>
            </a:r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 rot="10800000">
            <a:off x="7162800" y="3200400"/>
            <a:ext cx="198340" cy="946666"/>
          </a:xfrm>
          <a:prstGeom prst="straightConnector1">
            <a:avLst/>
          </a:prstGeom>
          <a:ln w="38100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352800" y="2667000"/>
            <a:ext cx="17315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TMS Bus Route</a:t>
            </a:r>
            <a:endParaRPr lang="en-US" dirty="0"/>
          </a:p>
        </p:txBody>
      </p:sp>
      <p:cxnSp>
        <p:nvCxnSpPr>
          <p:cNvPr id="8" name="Straight Arrow Connector 7"/>
          <p:cNvCxnSpPr/>
          <p:nvPr/>
        </p:nvCxnSpPr>
        <p:spPr>
          <a:xfrm rot="16200000" flipV="1">
            <a:off x="3581400" y="1905000"/>
            <a:ext cx="914400" cy="457200"/>
          </a:xfrm>
          <a:prstGeom prst="straightConnector1">
            <a:avLst/>
          </a:prstGeom>
          <a:ln w="38100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2539716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26371" t="17460" r="34872" b="12610"/>
          <a:stretch/>
        </p:blipFill>
        <p:spPr>
          <a:xfrm>
            <a:off x="152400" y="1398588"/>
            <a:ext cx="5105400" cy="5181600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u="sng" dirty="0" smtClean="0"/>
              <a:t>Identification of BRT Routes using Cs Networks</a:t>
            </a:r>
            <a:endParaRPr lang="en-US" sz="3200" b="1" u="sng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9725" y="1284288"/>
            <a:ext cx="3571875" cy="54292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600200" y="6172200"/>
            <a:ext cx="772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Cs 43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010400" y="5943600"/>
            <a:ext cx="772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Cs 55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553200" y="1676400"/>
            <a:ext cx="23382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623 </a:t>
            </a:r>
            <a:r>
              <a:rPr lang="en-US" dirty="0" err="1" smtClean="0">
                <a:solidFill>
                  <a:schemeClr val="bg1"/>
                </a:solidFill>
              </a:rPr>
              <a:t>Extn</a:t>
            </a:r>
            <a:r>
              <a:rPr lang="en-US" dirty="0" smtClean="0">
                <a:solidFill>
                  <a:schemeClr val="bg1"/>
                </a:solidFill>
              </a:rPr>
              <a:t>: 56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623 </a:t>
            </a:r>
            <a:r>
              <a:rPr lang="en-US" dirty="0" err="1" smtClean="0">
                <a:solidFill>
                  <a:schemeClr val="bg1"/>
                </a:solidFill>
              </a:rPr>
              <a:t>Extn</a:t>
            </a:r>
            <a:r>
              <a:rPr lang="en-US" dirty="0" smtClean="0">
                <a:solidFill>
                  <a:schemeClr val="bg1"/>
                </a:solidFill>
              </a:rPr>
              <a:t> Cluster:  67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405327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28600"/>
            <a:ext cx="8229600" cy="965982"/>
          </a:xfrm>
        </p:spPr>
        <p:txBody>
          <a:bodyPr>
            <a:normAutofit/>
          </a:bodyPr>
          <a:lstStyle/>
          <a:p>
            <a:r>
              <a:rPr lang="en-US" sz="3600" b="1" u="sng" dirty="0" smtClean="0">
                <a:solidFill>
                  <a:schemeClr val="tx1"/>
                </a:solidFill>
              </a:rPr>
              <a:t>Cs </a:t>
            </a:r>
            <a:r>
              <a:rPr lang="en-US" sz="3600" b="1" u="sng" dirty="0" smtClean="0">
                <a:solidFill>
                  <a:schemeClr val="tx1"/>
                </a:solidFill>
              </a:rPr>
              <a:t>55 Results </a:t>
            </a:r>
            <a:r>
              <a:rPr lang="en-US" sz="3600" b="1" u="sng" dirty="0" smtClean="0">
                <a:solidFill>
                  <a:schemeClr val="tx1"/>
                </a:solidFill>
              </a:rPr>
              <a:t>623Extn Cluster</a:t>
            </a:r>
            <a:endParaRPr lang="en-US" sz="3600" b="1" u="sng" dirty="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1219200"/>
            <a:ext cx="7322794" cy="5300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602565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76200"/>
            <a:ext cx="8229600" cy="762000"/>
          </a:xfrm>
        </p:spPr>
        <p:txBody>
          <a:bodyPr>
            <a:normAutofit fontScale="90000"/>
          </a:bodyPr>
          <a:lstStyle/>
          <a:p>
            <a:r>
              <a:rPr lang="en-US" sz="4800" b="1" u="sng" dirty="0" smtClean="0">
                <a:solidFill>
                  <a:schemeClr val="tx1"/>
                </a:solidFill>
              </a:rPr>
              <a:t>Cs 55 Results </a:t>
            </a:r>
            <a:r>
              <a:rPr lang="en-US" sz="4800" b="1" u="sng" dirty="0" smtClean="0">
                <a:solidFill>
                  <a:schemeClr val="tx1"/>
                </a:solidFill>
              </a:rPr>
              <a:t>623 </a:t>
            </a:r>
            <a:r>
              <a:rPr lang="en-US" sz="4800" b="1" u="sng" dirty="0" smtClean="0">
                <a:solidFill>
                  <a:schemeClr val="tx1"/>
                </a:solidFill>
              </a:rPr>
              <a:t>Cluster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838200"/>
            <a:ext cx="6459328" cy="570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937029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371600"/>
            <a:ext cx="5070524" cy="42672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905000" y="5638800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Cs 50</a:t>
            </a:r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rmAutofit fontScale="9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u="sng" dirty="0" smtClean="0"/>
              <a:t>Identification of BRT Routes using Cs Networks</a:t>
            </a:r>
            <a:endParaRPr lang="en-US" b="1" u="sng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3254208269"/>
              </p:ext>
            </p:extLst>
          </p:nvPr>
        </p:nvGraphicFramePr>
        <p:xfrm>
          <a:off x="5309734" y="2095659"/>
          <a:ext cx="3616276" cy="3403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08138"/>
                <a:gridCol w="1808138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Bus Route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Number Of Bus</a:t>
                      </a:r>
                      <a:r>
                        <a:rPr lang="en-US" baseline="0" dirty="0" smtClean="0"/>
                        <a:t> Stops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623 </a:t>
                      </a:r>
                      <a:r>
                        <a:rPr lang="en-US" dirty="0" err="1" smtClean="0"/>
                        <a:t>Extn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56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623 </a:t>
                      </a:r>
                      <a:r>
                        <a:rPr lang="en-US" dirty="0" err="1" smtClean="0"/>
                        <a:t>Extn</a:t>
                      </a:r>
                      <a:r>
                        <a:rPr lang="en-US" dirty="0" smtClean="0"/>
                        <a:t> Cluster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764 Cluster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764 </a:t>
                      </a:r>
                      <a:r>
                        <a:rPr lang="en-US" dirty="0" err="1" smtClean="0"/>
                        <a:t>Extn</a:t>
                      </a:r>
                      <a:r>
                        <a:rPr lang="en-US" dirty="0" smtClean="0"/>
                        <a:t> Cluster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921 CL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921E</a:t>
                      </a:r>
                      <a:r>
                        <a:rPr lang="en-US" baseline="0" dirty="0" smtClean="0"/>
                        <a:t> Cluster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62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3578131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637" y="152400"/>
            <a:ext cx="7324725" cy="6553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8229600" cy="661182"/>
          </a:xfrm>
        </p:spPr>
        <p:txBody>
          <a:bodyPr>
            <a:normAutofit/>
          </a:bodyPr>
          <a:lstStyle/>
          <a:p>
            <a:r>
              <a:rPr lang="en-US" sz="3600" dirty="0" smtClean="0"/>
              <a:t>Near 215 degree  bus routes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xmlns="" val="4271986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57200" y="381000"/>
            <a:ext cx="8026400" cy="60198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648199" y="2133600"/>
            <a:ext cx="4350113" cy="762064"/>
          </a:xfrm>
          <a:prstGeom prst="rect">
            <a:avLst/>
          </a:prstGeom>
          <a:ln w="38100">
            <a:solidFill>
              <a:srgbClr val="FFFF00"/>
            </a:solidFill>
          </a:ln>
        </p:spPr>
      </p:pic>
    </p:spTree>
    <p:extLst>
      <p:ext uri="{BB962C8B-B14F-4D97-AF65-F5344CB8AC3E}">
        <p14:creationId xmlns:p14="http://schemas.microsoft.com/office/powerpoint/2010/main" xmlns="" val="3937948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b="1" u="sng" dirty="0"/>
              <a:t>How </a:t>
            </a:r>
            <a:r>
              <a:rPr lang="en-US" sz="3600" b="1" u="sng" dirty="0" smtClean="0"/>
              <a:t>Many Bus Routes &amp; Bus Stops?</a:t>
            </a:r>
            <a:endParaRPr lang="en-US" sz="3600" b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Bus Routes</a:t>
            </a:r>
          </a:p>
          <a:p>
            <a:pPr lvl="1"/>
            <a:r>
              <a:rPr lang="en-US" dirty="0" smtClean="0"/>
              <a:t>From Bipartite Graph (B-Space), </a:t>
            </a:r>
          </a:p>
          <a:p>
            <a:pPr lvl="2"/>
            <a:r>
              <a:rPr lang="en-US" dirty="0" smtClean="0"/>
              <a:t>Number of Nodes in Bus Routes or Out Degree Nodes</a:t>
            </a:r>
          </a:p>
          <a:p>
            <a:pPr lvl="1"/>
            <a:r>
              <a:rPr lang="en-US" dirty="0" smtClean="0"/>
              <a:t>From C Space,</a:t>
            </a:r>
          </a:p>
          <a:p>
            <a:pPr lvl="2"/>
            <a:r>
              <a:rPr lang="en-US" dirty="0" smtClean="0"/>
              <a:t>Number of Nodes </a:t>
            </a:r>
          </a:p>
          <a:p>
            <a:r>
              <a:rPr lang="en-US" dirty="0" smtClean="0"/>
              <a:t>Bus Stops</a:t>
            </a:r>
          </a:p>
          <a:p>
            <a:pPr lvl="1"/>
            <a:r>
              <a:rPr lang="en-US" dirty="0"/>
              <a:t>From Bipartite Graph (B-Space), </a:t>
            </a:r>
          </a:p>
          <a:p>
            <a:pPr lvl="2"/>
            <a:r>
              <a:rPr lang="en-US" dirty="0"/>
              <a:t>Number of Nodes in Bus </a:t>
            </a:r>
            <a:r>
              <a:rPr lang="en-US" dirty="0" smtClean="0"/>
              <a:t>Stops set or In Degree </a:t>
            </a:r>
            <a:r>
              <a:rPr lang="en-US" dirty="0"/>
              <a:t>Nodes</a:t>
            </a:r>
          </a:p>
          <a:p>
            <a:pPr lvl="1"/>
            <a:r>
              <a:rPr lang="en-US" dirty="0"/>
              <a:t>From C Space,</a:t>
            </a:r>
          </a:p>
          <a:p>
            <a:pPr lvl="2"/>
            <a:r>
              <a:rPr lang="en-US" dirty="0"/>
              <a:t>Number of Nodes </a:t>
            </a:r>
          </a:p>
        </p:txBody>
      </p:sp>
    </p:spTree>
    <p:extLst>
      <p:ext uri="{BB962C8B-B14F-4D97-AF65-F5344CB8AC3E}">
        <p14:creationId xmlns="" xmlns:p14="http://schemas.microsoft.com/office/powerpoint/2010/main" val="1447825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B-Space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rcRect l="36515" t="24896" r="37344" b="15353"/>
          <a:stretch>
            <a:fillRect/>
          </a:stretch>
        </p:blipFill>
        <p:spPr>
          <a:xfrm>
            <a:off x="2209800" y="1371600"/>
            <a:ext cx="3962400" cy="509451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834669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 smtClean="0"/>
              <a:t>Outcomes</a:t>
            </a:r>
            <a:endParaRPr lang="en-US" b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4526280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200" dirty="0" smtClean="0"/>
              <a:t>How many routes?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200" dirty="0" smtClean="0"/>
              <a:t>How many Bus stops?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200" dirty="0"/>
              <a:t>Identification of candidate Bus Routes for expressway corridors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200" dirty="0"/>
              <a:t>Identification of candidate Bus Routes for </a:t>
            </a:r>
            <a:r>
              <a:rPr lang="en-US" sz="2200" dirty="0" smtClean="0"/>
              <a:t>BRT Service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200" dirty="0" smtClean="0"/>
              <a:t>Bus Depot / Hub Locations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200" dirty="0">
                <a:solidFill>
                  <a:srgbClr val="FF0000"/>
                </a:solidFill>
              </a:rPr>
              <a:t>How many bus routes are needed to get from one bus stop to another?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200" dirty="0">
                <a:solidFill>
                  <a:srgbClr val="FF0000"/>
                </a:solidFill>
              </a:rPr>
              <a:t>How many maximum routes will we require to move between the two most distant bus stops within the city?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200" dirty="0" err="1">
                <a:solidFill>
                  <a:srgbClr val="FF0000"/>
                </a:solidFill>
              </a:rPr>
              <a:t>Avg</a:t>
            </a:r>
            <a:r>
              <a:rPr lang="en-US" sz="2200" dirty="0">
                <a:solidFill>
                  <a:srgbClr val="FF0000"/>
                </a:solidFill>
              </a:rPr>
              <a:t> Number of Bus Stops per route.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200" dirty="0">
                <a:solidFill>
                  <a:srgbClr val="FF0000"/>
                </a:solidFill>
              </a:rPr>
              <a:t>How many bus stops a person can go by using only one line?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200" dirty="0">
                <a:solidFill>
                  <a:srgbClr val="FF0000"/>
                </a:solidFill>
              </a:rPr>
              <a:t>How many bus routes are required to reach 99 % of Bus Stops?</a:t>
            </a:r>
          </a:p>
          <a:p>
            <a:endParaRPr lang="en-US" sz="2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97531" y="2967335"/>
            <a:ext cx="314893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Thank You</a:t>
            </a:r>
            <a:endParaRPr lang="en-US" sz="5400" b="1" cap="none" spc="0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</p:spTree>
    <p:extLst>
      <p:ext uri="{BB962C8B-B14F-4D97-AF65-F5344CB8AC3E}">
        <p14:creationId xmlns="" xmlns:p14="http://schemas.microsoft.com/office/powerpoint/2010/main" val="1213909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3536"/>
            <a:ext cx="8229600" cy="889464"/>
          </a:xfrm>
        </p:spPr>
        <p:txBody>
          <a:bodyPr/>
          <a:lstStyle/>
          <a:p>
            <a:r>
              <a:rPr lang="en-US" b="1" u="sng" dirty="0" smtClean="0"/>
              <a:t>Collection of Data</a:t>
            </a:r>
            <a:endParaRPr lang="en-US" b="1" u="sng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 r="36875" b="10000"/>
          <a:stretch>
            <a:fillRect/>
          </a:stretch>
        </p:blipFill>
        <p:spPr bwMode="auto">
          <a:xfrm>
            <a:off x="1676400" y="1295400"/>
            <a:ext cx="6019800" cy="53641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805580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 r="36875" b="10000"/>
          <a:stretch>
            <a:fillRect/>
          </a:stretch>
        </p:blipFill>
        <p:spPr bwMode="auto">
          <a:xfrm>
            <a:off x="1676400" y="1295400"/>
            <a:ext cx="6019800" cy="53641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Right Arrow 4"/>
          <p:cNvSpPr/>
          <p:nvPr/>
        </p:nvSpPr>
        <p:spPr>
          <a:xfrm>
            <a:off x="1676400" y="3048000"/>
            <a:ext cx="990600" cy="304800"/>
          </a:xfrm>
          <a:prstGeom prst="rightArrow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Arrow 5"/>
          <p:cNvSpPr/>
          <p:nvPr/>
        </p:nvSpPr>
        <p:spPr>
          <a:xfrm>
            <a:off x="1676400" y="5638800"/>
            <a:ext cx="990600" cy="304800"/>
          </a:xfrm>
          <a:prstGeom prst="rightArrow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457200" y="253536"/>
            <a:ext cx="8229600" cy="889464"/>
          </a:xfrm>
          <a:prstGeom prst="rect">
            <a:avLst/>
          </a:prstGeom>
        </p:spPr>
        <p:txBody>
          <a:bodyPr rIns="91440" anchor="b">
            <a:normAutofit/>
            <a:scene3d>
              <a:camera prst="orthographicFront"/>
              <a:lightRig rig="soft" dir="t">
                <a:rot lat="0" lon="0" rev="2400000"/>
              </a:lightRig>
            </a:scene3d>
            <a:sp3d>
              <a:bevelT w="19050" h="12700"/>
            </a:sp3d>
          </a:bodyPr>
          <a:lstStyle/>
          <a:p>
            <a:pPr marL="54864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600" b="1" i="0" u="sng" strike="noStrike" kern="1200" cap="none" spc="0" normalizeH="0" baseline="0" noProof="0" smtClean="0">
                <a:ln>
                  <a:noFill/>
                </a:ln>
                <a:solidFill>
                  <a:schemeClr val="tx2">
                    <a:tint val="100000"/>
                    <a:shade val="90000"/>
                    <a:satMod val="250000"/>
                    <a:alpha val="100000"/>
                  </a:schemeClr>
                </a:solidFill>
                <a:effectLst>
                  <a:outerShdw blurRad="38100" dist="25500" dir="5400000" algn="tl" rotWithShape="0">
                    <a:srgbClr val="000000">
                      <a:satMod val="180000"/>
                      <a:alpha val="75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Collection of Data</a:t>
            </a:r>
            <a:endParaRPr kumimoji="0" lang="en-US" sz="4600" b="1" i="0" u="sng" strike="noStrike" kern="1200" cap="none" spc="0" normalizeH="0" baseline="0" noProof="0" dirty="0">
              <a:ln>
                <a:noFill/>
              </a:ln>
              <a:solidFill>
                <a:schemeClr val="tx2">
                  <a:tint val="100000"/>
                  <a:shade val="90000"/>
                  <a:satMod val="250000"/>
                  <a:alpha val="100000"/>
                </a:schemeClr>
              </a:solidFill>
              <a:effectLst>
                <a:outerShdw blurRad="38100" dist="25500" dir="5400000" algn="tl" rotWithShape="0">
                  <a:srgbClr val="000000">
                    <a:satMod val="180000"/>
                    <a:alpha val="75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058920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 r="3750" b="10000"/>
          <a:stretch>
            <a:fillRect/>
          </a:stretch>
        </p:blipFill>
        <p:spPr bwMode="auto">
          <a:xfrm>
            <a:off x="0" y="1295400"/>
            <a:ext cx="4495800" cy="26274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/>
          <a:srcRect b="19000"/>
          <a:stretch>
            <a:fillRect/>
          </a:stretch>
        </p:blipFill>
        <p:spPr bwMode="auto">
          <a:xfrm>
            <a:off x="3124200" y="3733800"/>
            <a:ext cx="5791200" cy="29317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9" name="Shape 8"/>
          <p:cNvCxnSpPr>
            <a:endCxn id="2051" idx="1"/>
          </p:cNvCxnSpPr>
          <p:nvPr/>
        </p:nvCxnSpPr>
        <p:spPr>
          <a:xfrm rot="16200000" flipH="1">
            <a:off x="1172051" y="3247549"/>
            <a:ext cx="2532698" cy="1371600"/>
          </a:xfrm>
          <a:prstGeom prst="bentConnector2">
            <a:avLst/>
          </a:prstGeom>
          <a:ln w="57150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253536"/>
            <a:ext cx="8229600" cy="889464"/>
          </a:xfrm>
        </p:spPr>
        <p:txBody>
          <a:bodyPr/>
          <a:lstStyle/>
          <a:p>
            <a:r>
              <a:rPr lang="en-US" b="1" u="sng" dirty="0" smtClean="0"/>
              <a:t>Collection of Data</a:t>
            </a:r>
            <a:endParaRPr lang="en-US" b="1" u="sng" dirty="0"/>
          </a:p>
        </p:txBody>
      </p:sp>
    </p:spTree>
    <p:extLst>
      <p:ext uri="{BB962C8B-B14F-4D97-AF65-F5344CB8AC3E}">
        <p14:creationId xmlns="" xmlns:p14="http://schemas.microsoft.com/office/powerpoint/2010/main" val="4044911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 b="10000"/>
          <a:stretch>
            <a:fillRect/>
          </a:stretch>
        </p:blipFill>
        <p:spPr bwMode="auto">
          <a:xfrm>
            <a:off x="347133" y="1600200"/>
            <a:ext cx="8263467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53536"/>
            <a:ext cx="8229600" cy="889464"/>
          </a:xfrm>
        </p:spPr>
        <p:txBody>
          <a:bodyPr/>
          <a:lstStyle/>
          <a:p>
            <a:r>
              <a:rPr lang="en-US" b="1" u="sng" dirty="0" smtClean="0"/>
              <a:t>Collection of Data</a:t>
            </a:r>
            <a:endParaRPr lang="en-US" b="1" u="sng" dirty="0"/>
          </a:p>
        </p:txBody>
      </p:sp>
    </p:spTree>
    <p:extLst>
      <p:ext uri="{BB962C8B-B14F-4D97-AF65-F5344CB8AC3E}">
        <p14:creationId xmlns="" xmlns:p14="http://schemas.microsoft.com/office/powerpoint/2010/main" val="721742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53536"/>
            <a:ext cx="8229600" cy="889464"/>
          </a:xfrm>
        </p:spPr>
        <p:txBody>
          <a:bodyPr/>
          <a:lstStyle/>
          <a:p>
            <a:r>
              <a:rPr lang="en-US" b="1" u="sng" dirty="0" smtClean="0"/>
              <a:t>Collection of Data</a:t>
            </a:r>
            <a:endParaRPr lang="en-US" b="1" u="sng" dirty="0"/>
          </a:p>
        </p:txBody>
      </p:sp>
      <p:pic>
        <p:nvPicPr>
          <p:cNvPr id="7" name="2019-10-19-19-27-00.avi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28600" y="1219200"/>
            <a:ext cx="8778240" cy="54864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439825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 smtClean="0"/>
              <a:t>L-Space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57400" y="1447800"/>
            <a:ext cx="5095875" cy="5267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Rectangle 3"/>
          <p:cNvSpPr/>
          <p:nvPr/>
        </p:nvSpPr>
        <p:spPr>
          <a:xfrm>
            <a:off x="304800" y="649069"/>
            <a:ext cx="2819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Bus Routes - 737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Bus Stops - 1860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oundry">
  <a:themeElements>
    <a:clrScheme name="Foundry">
      <a:dk1>
        <a:sysClr val="windowText" lastClr="000000"/>
      </a:dk1>
      <a:lt1>
        <a:sysClr val="window" lastClr="FFFFFF"/>
      </a:lt1>
      <a:dk2>
        <a:srgbClr val="676A55"/>
      </a:dk2>
      <a:lt2>
        <a:srgbClr val="EAEBDE"/>
      </a:lt2>
      <a:accent1>
        <a:srgbClr val="72A376"/>
      </a:accent1>
      <a:accent2>
        <a:srgbClr val="B0CCB0"/>
      </a:accent2>
      <a:accent3>
        <a:srgbClr val="A8CDD7"/>
      </a:accent3>
      <a:accent4>
        <a:srgbClr val="C0BEAF"/>
      </a:accent4>
      <a:accent5>
        <a:srgbClr val="CEC597"/>
      </a:accent5>
      <a:accent6>
        <a:srgbClr val="E8B7B7"/>
      </a:accent6>
      <a:hlink>
        <a:srgbClr val="DB5353"/>
      </a:hlink>
      <a:folHlink>
        <a:srgbClr val="903638"/>
      </a:folHlink>
    </a:clrScheme>
    <a:fontScheme name="Foundry">
      <a:majorFont>
        <a:latin typeface="Rockwell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oundry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80000"/>
              </a:schemeClr>
            </a:gs>
            <a:gs pos="62000">
              <a:schemeClr val="phClr">
                <a:tint val="30000"/>
                <a:satMod val="180000"/>
              </a:schemeClr>
            </a:gs>
            <a:gs pos="100000">
              <a:schemeClr val="phClr">
                <a:tint val="22000"/>
                <a:satMod val="18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58000"/>
                <a:satMod val="150000"/>
              </a:schemeClr>
            </a:gs>
            <a:gs pos="72000">
              <a:schemeClr val="phClr">
                <a:tint val="90000"/>
                <a:satMod val="135000"/>
              </a:schemeClr>
            </a:gs>
            <a:gs pos="100000">
              <a:schemeClr val="phClr">
                <a:tint val="8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80000"/>
            </a:schemeClr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000000"/>
            </a:lightRig>
          </a:scene3d>
          <a:sp3d prstMaterial="matte">
            <a:bevelT w="63500" h="635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75000"/>
                <a:satMod val="400000"/>
              </a:schemeClr>
            </a:gs>
            <a:gs pos="20000">
              <a:schemeClr val="phClr">
                <a:tint val="80000"/>
                <a:satMod val="355000"/>
              </a:schemeClr>
            </a:gs>
            <a:gs pos="100000">
              <a:schemeClr val="phClr">
                <a:tint val="95000"/>
                <a:shade val="55000"/>
                <a:satMod val="355000"/>
              </a:schemeClr>
            </a:gs>
          </a:gsLst>
          <a:path path="circle">
            <a:fillToRect l="67500" t="35000" r="32500" b="65000"/>
          </a:path>
        </a:gradFill>
        <a:blipFill>
          <a:blip xmlns:r="http://schemas.openxmlformats.org/officeDocument/2006/relationships" r:embed="rId1">
            <a:duotone>
              <a:schemeClr val="phClr">
                <a:shade val="30000"/>
                <a:satMod val="120000"/>
              </a:schemeClr>
              <a:schemeClr val="phClr">
                <a:tint val="70000"/>
                <a:satMod val="250000"/>
              </a:schemeClr>
            </a:duotone>
          </a:blip>
          <a:tile tx="0" ty="0" sx="50000" sy="50000" flip="none" algn="t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Foundry</Template>
  <TotalTime>490</TotalTime>
  <Words>441</Words>
  <Application>Microsoft Office PowerPoint</Application>
  <PresentationFormat>On-screen Show (4:3)</PresentationFormat>
  <Paragraphs>95</Paragraphs>
  <Slides>30</Slides>
  <Notes>1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1" baseType="lpstr">
      <vt:lpstr>Foundry</vt:lpstr>
      <vt:lpstr>Milestone –First set of Analysis and Results</vt:lpstr>
      <vt:lpstr>Outcomes</vt:lpstr>
      <vt:lpstr>Outcomes</vt:lpstr>
      <vt:lpstr>Collection of Data</vt:lpstr>
      <vt:lpstr>Slide 5</vt:lpstr>
      <vt:lpstr>Collection of Data</vt:lpstr>
      <vt:lpstr>Collection of Data</vt:lpstr>
      <vt:lpstr>Collection of Data</vt:lpstr>
      <vt:lpstr>L-Space</vt:lpstr>
      <vt:lpstr>L-Space</vt:lpstr>
      <vt:lpstr>Google Earth View</vt:lpstr>
      <vt:lpstr>Degree Distribution L Space</vt:lpstr>
      <vt:lpstr>Degree Distribution L Space</vt:lpstr>
      <vt:lpstr>Potential candidate for  Bus Depots or Hub</vt:lpstr>
      <vt:lpstr>Identification of candidate Bus Routes for Expressway Corridors</vt:lpstr>
      <vt:lpstr>Slide 16</vt:lpstr>
      <vt:lpstr>Slide 17</vt:lpstr>
      <vt:lpstr>Slide 18</vt:lpstr>
      <vt:lpstr>Slide 19</vt:lpstr>
      <vt:lpstr>Slide 20</vt:lpstr>
      <vt:lpstr>Candidate for Express Highway</vt:lpstr>
      <vt:lpstr>Slide 22</vt:lpstr>
      <vt:lpstr>Cs 55 Results 623Extn Cluster</vt:lpstr>
      <vt:lpstr>Cs 55 Results 623 Cluster</vt:lpstr>
      <vt:lpstr>Slide 25</vt:lpstr>
      <vt:lpstr>Near 215 degree  bus routes</vt:lpstr>
      <vt:lpstr>Slide 27</vt:lpstr>
      <vt:lpstr>How Many Bus Routes &amp; Bus Stops?</vt:lpstr>
      <vt:lpstr>B-Space</vt:lpstr>
      <vt:lpstr>Slide 30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Admin</dc:creator>
  <cp:lastModifiedBy>Admin</cp:lastModifiedBy>
  <cp:revision>143</cp:revision>
  <dcterms:created xsi:type="dcterms:W3CDTF">2006-08-16T00:00:00Z</dcterms:created>
  <dcterms:modified xsi:type="dcterms:W3CDTF">2019-10-23T17:41:58Z</dcterms:modified>
</cp:coreProperties>
</file>